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70" r:id="rId3"/>
    <p:sldId id="257" r:id="rId5"/>
    <p:sldId id="258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9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78" d="100"/>
          <a:sy n="78" d="100"/>
        </p:scale>
        <p:origin x="1594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106586-44A2-4F72-B9DB-38FC4DE91730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95EA3-C97D-4AF7-91DB-FB6D131A06B1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8" name="Google Shape;14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592852" y="761015"/>
            <a:ext cx="7772400" cy="162023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ctr" anchorCtr="0">
            <a:noAutofit/>
          </a:bodyPr>
          <a:lstStyle/>
          <a:p>
            <a:r>
              <a:rPr lang="en-GB" sz="1800" dirty="0">
                <a:latin typeface="Cambria" panose="02040503050406030204" pitchFamily="18" charset="0"/>
                <a:ea typeface="Cambria" panose="02040503050406030204" pitchFamily="18" charset="0"/>
              </a:rPr>
              <a:t>PROJECT TITLE</a:t>
            </a:r>
            <a:br>
              <a:rPr lang="en-GB" sz="1800" dirty="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2400" dirty="0" err="1"/>
              <a:t>NyayaSetu</a:t>
            </a:r>
            <a:r>
              <a:rPr lang="en-US" sz="2400" dirty="0"/>
              <a:t> – Justice Bridge</a:t>
            </a:r>
            <a:br>
              <a:rPr lang="en-US" sz="2400" dirty="0"/>
            </a:br>
            <a:r>
              <a:rPr lang="en-US" sz="2400" dirty="0"/>
              <a:t>(</a:t>
            </a:r>
            <a:r>
              <a:rPr lang="en-US" sz="2400" dirty="0" err="1"/>
              <a:t>eMarketplace</a:t>
            </a:r>
            <a:r>
              <a:rPr lang="en-US" sz="2400" dirty="0"/>
              <a:t> for Legal Services)</a:t>
            </a:r>
            <a:b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</a:br>
            <a:endParaRPr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592852" y="2391264"/>
            <a:ext cx="3293348" cy="4142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68569" tIns="34275" rIns="68569" bIns="34275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rgbClr val="17365D"/>
              </a:buClr>
              <a:buSzPts val="2000"/>
            </a:pPr>
            <a:r>
              <a:rPr lang="en-GB" sz="135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Batch Number: 47</a:t>
            </a:r>
            <a:endParaRPr sz="1350" b="1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4860146" y="2742255"/>
            <a:ext cx="4135725" cy="1515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rmAutofit/>
          </a:bodyPr>
          <a:lstStyle/>
          <a:p>
            <a:pPr algn="ctr">
              <a:buClr>
                <a:srgbClr val="17365D"/>
              </a:buClr>
              <a:buSzPts val="2000"/>
            </a:pPr>
            <a:r>
              <a:rPr lang="en-GB" sz="135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Under the Supervision of,</a:t>
            </a:r>
            <a:endParaRPr sz="13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Bef>
                <a:spcPts val="300"/>
              </a:spcBef>
              <a:buClr>
                <a:srgbClr val="17365D"/>
              </a:buClr>
              <a:buSzPts val="2000"/>
            </a:pPr>
            <a:endParaRPr sz="1500" b="1" dirty="0">
              <a:solidFill>
                <a:srgbClr val="17365D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  <a:p>
            <a:pPr>
              <a:spcBef>
                <a:spcPts val="255"/>
              </a:spcBef>
              <a:buClr>
                <a:srgbClr val="17365D"/>
              </a:buClr>
              <a:buSzPts val="1700"/>
            </a:pPr>
            <a:r>
              <a:rPr lang="en-GB" sz="1275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Mr.</a:t>
            </a:r>
            <a:r>
              <a:rPr lang="en-US" altLang="en-US" sz="1350" b="1" dirty="0">
                <a:latin typeface="Cambria" panose="02040503050406030204" pitchFamily="18" charset="0"/>
                <a:ea typeface="Cambria" panose="02040503050406030204" pitchFamily="18" charset="0"/>
              </a:rPr>
              <a:t>Aadil Ferooz</a:t>
            </a:r>
            <a:endParaRPr lang="en-US" altLang="en-US" sz="13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Bef>
                <a:spcPts val="255"/>
              </a:spcBef>
              <a:buClr>
                <a:srgbClr val="17365D"/>
              </a:buClr>
              <a:buSzPts val="1700"/>
            </a:pPr>
            <a:r>
              <a:rPr lang="en-GB" sz="1275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PrAssistant Professor</a:t>
            </a:r>
            <a:endParaRPr sz="13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Bef>
                <a:spcPts val="255"/>
              </a:spcBef>
              <a:buClr>
                <a:srgbClr val="17365D"/>
              </a:buClr>
              <a:buSzPts val="1700"/>
            </a:pPr>
            <a:r>
              <a:rPr lang="en-GB" sz="1275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School of Computer Science and Engineering</a:t>
            </a:r>
            <a:endParaRPr sz="13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Bef>
                <a:spcPts val="255"/>
              </a:spcBef>
              <a:buClr>
                <a:srgbClr val="17365D"/>
              </a:buClr>
              <a:buSzPts val="1700"/>
            </a:pPr>
            <a:r>
              <a:rPr lang="en-GB" sz="1275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Presidency University</a:t>
            </a:r>
            <a:endParaRPr sz="13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spcBef>
                <a:spcPts val="300"/>
              </a:spcBef>
              <a:buClr>
                <a:srgbClr val="17365D"/>
              </a:buClr>
              <a:buSzPts val="2000"/>
            </a:pPr>
            <a:endParaRPr sz="1500" b="1" dirty="0">
              <a:solidFill>
                <a:srgbClr val="17365D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</p:txBody>
      </p:sp>
      <p:graphicFrame>
        <p:nvGraphicFramePr>
          <p:cNvPr id="89" name="Google Shape;89;p13"/>
          <p:cNvGraphicFramePr/>
          <p:nvPr/>
        </p:nvGraphicFramePr>
        <p:xfrm>
          <a:off x="415011" y="2898630"/>
          <a:ext cx="4064006" cy="1691688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563750"/>
                <a:gridCol w="2500256"/>
              </a:tblGrid>
              <a:tr h="274328">
                <a:tc>
                  <a:txBody>
                    <a:bodyPr/>
                    <a:lstStyle/>
                    <a:p>
                      <a:pPr marL="0" marR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1" u="none" strike="noStrike" cap="none" dirty="0">
                          <a:solidFill>
                            <a:srgbClr val="17365D"/>
                          </a:solidFill>
                        </a:rPr>
                        <a:t>Roll Number</a:t>
                      </a:r>
                      <a:endParaRPr sz="1400" b="1" u="none" strike="noStrike" cap="none" dirty="0">
                        <a:solidFill>
                          <a:srgbClr val="17365D"/>
                        </a:solidFill>
                      </a:endParaRPr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b="1" u="none" strike="noStrike" cap="none" dirty="0">
                          <a:solidFill>
                            <a:srgbClr val="17365D"/>
                          </a:solidFill>
                        </a:rPr>
                        <a:t>Student Name</a:t>
                      </a:r>
                      <a:endParaRPr sz="1400" b="1" u="none" strike="noStrike" cap="none" dirty="0">
                        <a:solidFill>
                          <a:srgbClr val="17365D"/>
                        </a:solidFill>
                      </a:endParaRPr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1400" u="none" strike="noStrike" cap="none" dirty="0"/>
                        <a:t>20221CSE0467</a:t>
                      </a: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 err="1"/>
                        <a:t>Ramalingaiah</a:t>
                      </a:r>
                      <a:r>
                        <a:rPr lang="en-US" sz="1400" u="none" strike="noStrike" cap="none" dirty="0"/>
                        <a:t> K R</a:t>
                      </a: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/>
                        <a:t>20221CSE0453</a:t>
                      </a: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/>
                        <a:t>Guru Kiran V</a:t>
                      </a: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/>
                        <a:t>20221CSE0466</a:t>
                      </a: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 dirty="0"/>
                        <a:t>Hariharan V S</a:t>
                      </a: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7432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 dirty="0"/>
                    </a:p>
                  </a:txBody>
                  <a:tcPr marL="68588" marR="68588" marT="34294" marB="34294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91" name="Google Shape;91;p13"/>
          <p:cNvSpPr txBox="1"/>
          <p:nvPr/>
        </p:nvSpPr>
        <p:spPr>
          <a:xfrm>
            <a:off x="2531604" y="213987"/>
            <a:ext cx="4124230" cy="547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 algn="ctr">
              <a:buClr>
                <a:srgbClr val="17365D"/>
              </a:buClr>
              <a:buSzPct val="100000"/>
            </a:pPr>
            <a:r>
              <a:rPr lang="en-GB" sz="135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CSE7101- Capstone Project</a:t>
            </a:r>
            <a:endParaRPr sz="13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Bef>
                <a:spcPts val="235"/>
              </a:spcBef>
              <a:buClr>
                <a:srgbClr val="17365D"/>
              </a:buClr>
              <a:buSzPct val="100000"/>
            </a:pPr>
            <a:r>
              <a:rPr lang="en-GB" sz="1350" b="1" dirty="0">
                <a:solidFill>
                  <a:srgbClr val="17365D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Review-1</a:t>
            </a:r>
            <a:endParaRPr sz="1350" b="1" dirty="0">
              <a:solidFill>
                <a:srgbClr val="17365D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</p:txBody>
      </p:sp>
      <p:sp>
        <p:nvSpPr>
          <p:cNvPr id="8" name="Google Shape;91;p13"/>
          <p:cNvSpPr txBox="1"/>
          <p:nvPr/>
        </p:nvSpPr>
        <p:spPr>
          <a:xfrm>
            <a:off x="1" y="4257675"/>
            <a:ext cx="9187436" cy="1171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noAutofit/>
          </a:bodyPr>
          <a:lstStyle/>
          <a:p>
            <a:pPr>
              <a:buClr>
                <a:srgbClr val="17365D"/>
              </a:buClr>
              <a:buSzPct val="100000"/>
            </a:pPr>
            <a:r>
              <a:rPr lang="en-US" sz="135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Name of the Program: </a:t>
            </a:r>
            <a:r>
              <a:rPr lang="en-US" altLang="en-US" sz="135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Computer Science And Engineering</a:t>
            </a:r>
            <a:endParaRPr lang="en-US" altLang="en-US" sz="1350" b="1" dirty="0">
              <a:solidFill>
                <a:schemeClr val="accent1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  <a:p>
            <a:pPr>
              <a:buClr>
                <a:srgbClr val="17365D"/>
              </a:buClr>
              <a:buSzPct val="100000"/>
            </a:pPr>
            <a:r>
              <a:rPr lang="en-US" sz="135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Name of the HoD: </a:t>
            </a:r>
            <a:r>
              <a:rPr lang="en-US" altLang="en-US" sz="135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Dr. Asif Mohammed</a:t>
            </a:r>
            <a:endParaRPr lang="en-US" altLang="en-US" sz="135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  <a:p>
            <a:pPr lvl="0">
              <a:buClr>
                <a:srgbClr val="17365D"/>
              </a:buClr>
              <a:buSzPct val="100000"/>
            </a:pPr>
            <a:r>
              <a:rPr lang="en-US" sz="135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Name of the Program Project Coordinator: </a:t>
            </a:r>
            <a:r>
              <a:rPr lang="en-US" altLang="en-US" sz="135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Dr. Jayavadivel Ravi</a:t>
            </a:r>
            <a:endParaRPr lang="en-US" altLang="en-US" sz="1350" b="1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  <a:p>
            <a:pPr lvl="0">
              <a:buClr>
                <a:srgbClr val="17365D"/>
              </a:buClr>
              <a:buSzPct val="100000"/>
            </a:pPr>
            <a:r>
              <a:rPr lang="en-US" sz="1350" b="1" dirty="0">
                <a:solidFill>
                  <a:schemeClr val="accent1"/>
                </a:solidFill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Name of the School Project Coordinators: </a:t>
            </a:r>
            <a:r>
              <a:rPr lang="en-US" sz="1350" b="1" dirty="0"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Dr. </a:t>
            </a:r>
            <a:r>
              <a:rPr lang="en-US" sz="1350" b="1" dirty="0" err="1"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Sampath</a:t>
            </a:r>
            <a:r>
              <a:rPr lang="en-US" sz="1350" b="1" dirty="0"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 A K , Dr. </a:t>
            </a:r>
            <a:r>
              <a:rPr lang="en-US" sz="1350" b="1" dirty="0" err="1"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Geetha</a:t>
            </a:r>
            <a:r>
              <a:rPr lang="en-US" sz="1350" b="1" dirty="0">
                <a:latin typeface="Cambria" panose="02040503050406030204" pitchFamily="18" charset="0"/>
                <a:ea typeface="Cambria" panose="02040503050406030204" pitchFamily="18" charset="0"/>
                <a:cs typeface="Verdana" panose="020B0604030504040204"/>
                <a:sym typeface="Verdana" panose="020B0604030504040204"/>
              </a:rPr>
              <a:t> A </a:t>
            </a:r>
            <a:endParaRPr sz="1350" b="1" dirty="0">
              <a:latin typeface="Cambria" panose="02040503050406030204" pitchFamily="18" charset="0"/>
              <a:ea typeface="Cambria" panose="02040503050406030204" pitchFamily="18" charset="0"/>
              <a:cs typeface="Verdana" panose="020B0604030504040204"/>
              <a:sym typeface="Verdana" panose="020B060403050404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 (IEEE Format)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0000"/>
          </a:bodyPr>
          <a:lstStyle/>
          <a:p>
            <a:r>
              <a:rPr lang="en-US" altLang="en-US"/>
              <a:t>[1] Oracle, “Java Platform, Standard Edition 17 Documentation,” 2024. [Online]. Available: https://docs.oracle.com/javase/17/</a:t>
            </a:r>
            <a:endParaRPr lang="en-US" altLang="en-US"/>
          </a:p>
          <a:p>
            <a:r>
              <a:rPr lang="en-US" altLang="en-US"/>
              <a:t>[2] Node.js Foundation, “Node.js v20.x Documentation,” 2024. [Online]. Available: https://nodejs.org/en/docs</a:t>
            </a:r>
            <a:endParaRPr lang="en-US" altLang="en-US"/>
          </a:p>
          <a:p>
            <a:r>
              <a:rPr lang="en-US" altLang="en-US"/>
              <a:t>[3] MySQL, “MySQL 8.0 Reference Manual,” Oracle, 2024. [Online]. Available: https://dev.mysql.com/doc/</a:t>
            </a:r>
            <a:endParaRPr lang="en-US" altLang="en-US"/>
          </a:p>
          <a:p>
            <a:r>
              <a:rPr lang="en-US" altLang="en-US"/>
              <a:t>[4] MongoDB, “MongoDB Manual,” MongoDB Inc., 2024. [Online]. Available: https://www.mongodb.com/docs/</a:t>
            </a:r>
            <a:endParaRPr lang="en-US" altLang="en-US"/>
          </a:p>
          <a:p>
            <a:r>
              <a:rPr lang="en-US" altLang="en-US"/>
              <a:t>[5] Pivotal Software, “Spring Boot Reference Documentation,” 2024. [Online]. Available: https://spring.io/projects/spring-boot</a:t>
            </a:r>
            <a:endParaRPr lang="en-US" altLang="en-US"/>
          </a:p>
          <a:p>
            <a:r>
              <a:rPr lang="en-US" altLang="en-US"/>
              <a:t>[6] Google, “Flutter Documentation,” Google Developers, 2024. [Online]. Available: https://docs.flutter.dev/</a:t>
            </a:r>
            <a:endParaRPr lang="en-US" altLang="en-US"/>
          </a:p>
          <a:p>
            <a:r>
              <a:rPr lang="en-US" altLang="en-US"/>
              <a:t>[7] Razorpay, “Razorpay API Documentation,” 2024. [Online]. Available: https://razorpay.com/docs/</a:t>
            </a:r>
            <a:endParaRPr lang="en-US" altLang="en-US"/>
          </a:p>
          <a:p>
            <a:r>
              <a:rPr lang="en-US" altLang="en-US"/>
              <a:t>[8] Jitsi, “Jitsi Meet API Reference,” 2024. [Online]. Available: https://jitsi.github.io/handbook/docs/dev-guide/dev-guide-iframe</a:t>
            </a:r>
            <a:endParaRPr lang="en-US" altLang="en-US"/>
          </a:p>
          <a:p>
            <a:r>
              <a:rPr lang="en-US" altLang="en-US"/>
              <a:t>[9] Amazon Web Services, “AWS Cloud Documentation,” 2024. [Online]. Available: https://docs.aws.amazon.com/</a:t>
            </a:r>
            <a:endParaRPr lang="en-US" altLang="en-US"/>
          </a:p>
          <a:p>
            <a:r>
              <a:rPr lang="en-US" altLang="en-US"/>
              <a:t>[10] S. Nakamoto, “Bitcoin: A Peer-to-Peer Electronic Cash System,” 2008. [Online]. Available: https://bitcoin.org/bitcoin.pdf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If you want, I can prepare a final ready-to-insert “References” section</a:t>
            </a:r>
            <a:endParaRPr lang="en-US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unnamed (3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395" y="-222250"/>
            <a:ext cx="7175500" cy="7175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unnamed (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075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2109" y="1938237"/>
            <a:ext cx="2919979" cy="295160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tGPT Image Aug 13, 2025, 10_15_11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927671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tGPT Image Aug 13, 2025, 10_09_08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8585" y="-174625"/>
            <a:ext cx="9251950" cy="70319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88a74c08-4a4c-4e2c-add8-d60693d3d8a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0"/>
            <a:ext cx="9144635" cy="69526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tGPT Image Aug 13, 2025, 10_23_02 A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0"/>
            <a:ext cx="9142730" cy="70878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542e2d8d-d4e9-4a43-83ff-7293e68a839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-635"/>
            <a:ext cx="9304655" cy="68592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GitHub Link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https://github.com/NyayaSetu/demo (placeholder link).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4c58ee7-c14a-49e0-9b93-514fd43d6a7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635"/>
            <a:ext cx="9143365" cy="71075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named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635" cy="70770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1857</Words>
  <Application>WPS Presentation</Application>
  <PresentationFormat>On-screen Show (4:3)</PresentationFormat>
  <Paragraphs>55</Paragraphs>
  <Slides>13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Arial</vt:lpstr>
      <vt:lpstr>SimSun</vt:lpstr>
      <vt:lpstr>Wingdings</vt:lpstr>
      <vt:lpstr>Cambria</vt:lpstr>
      <vt:lpstr>Verdana</vt:lpstr>
      <vt:lpstr>Calibri Light</vt:lpstr>
      <vt:lpstr>Calibri</vt:lpstr>
      <vt:lpstr>Microsoft YaHei</vt:lpstr>
      <vt:lpstr>Arial Unicode MS</vt:lpstr>
      <vt:lpstr>Office Theme</vt:lpstr>
      <vt:lpstr>PROJECT TITLE NyayaSetu – Justice Bridge (eMarketplace for Legal Services) </vt:lpstr>
      <vt:lpstr>Problem Statement</vt:lpstr>
      <vt:lpstr>Objectives</vt:lpstr>
      <vt:lpstr>Background &amp; Related Work</vt:lpstr>
      <vt:lpstr>Innovation / Novel Contributions</vt:lpstr>
      <vt:lpstr>Technology Stack</vt:lpstr>
      <vt:lpstr>GitHub Link</vt:lpstr>
      <vt:lpstr>Software &amp; Hardware Requirements</vt:lpstr>
      <vt:lpstr>Project Timeline (Summary)</vt:lpstr>
      <vt:lpstr>References (IEEE Format)</vt:lpstr>
      <vt:lpstr>Technology Stack Diagram</vt:lpstr>
      <vt:lpstr>System Architecture Diagram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hariharan v s</dc:creator>
  <dc:description>generated using python-pptx</dc:description>
  <cp:lastModifiedBy>WPS_1745482763</cp:lastModifiedBy>
  <cp:revision>4</cp:revision>
  <dcterms:created xsi:type="dcterms:W3CDTF">2013-01-27T09:14:00Z</dcterms:created>
  <dcterms:modified xsi:type="dcterms:W3CDTF">2025-08-13T05:15:39Z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8E33E5DC01594F3CB78BAC6A6F925818_12</vt:lpwstr>
  </property>
  <property fmtid="{D5CDD505-2E9C-101B-9397-08002B2CF9AE}" pid="3" name="KSOProductBuildVer">
    <vt:lpwstr>1033-12.2.0.21931</vt:lpwstr>
  </property>
</Properties>
</file>

<file path=docProps/thumbnail.jpeg>
</file>